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83" r:id="rId3"/>
    <p:sldId id="257" r:id="rId4"/>
    <p:sldId id="258" r:id="rId5"/>
    <p:sldId id="276" r:id="rId6"/>
    <p:sldId id="270" r:id="rId7"/>
    <p:sldId id="272" r:id="rId8"/>
    <p:sldId id="273" r:id="rId9"/>
    <p:sldId id="271" r:id="rId10"/>
    <p:sldId id="274" r:id="rId11"/>
    <p:sldId id="275" r:id="rId12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FA00"/>
    <a:srgbClr val="FF40FF"/>
    <a:srgbClr val="FF8D41"/>
    <a:srgbClr val="FF6600"/>
    <a:srgbClr val="B2B2B2"/>
    <a:srgbClr val="202020"/>
    <a:srgbClr val="323232"/>
    <a:srgbClr val="CC3300"/>
    <a:srgbClr val="CC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30" autoAdjust="0"/>
    <p:restoredTop sz="94660"/>
  </p:normalViewPr>
  <p:slideViewPr>
    <p:cSldViewPr snapToGrid="0" showGuides="1">
      <p:cViewPr varScale="1">
        <p:scale>
          <a:sx n="95" d="100"/>
          <a:sy n="95" d="100"/>
        </p:scale>
        <p:origin x="200" y="85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av>
</file>

<file path=ppt/media/media10.wav>
</file>

<file path=ppt/media/media1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Kim. (under review). Frontiers in Neuroscience.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Kim. (under review). Frontiers in Neuroscience.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2022/8/14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1029" name="Footer Placeholder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0" name="Slide Number Placeholder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9.wav"/><Relationship Id="rId7" Type="http://schemas.openxmlformats.org/officeDocument/2006/relationships/image" Target="../media/image3.png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9.wav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1.wav"/><Relationship Id="rId7" Type="http://schemas.openxmlformats.org/officeDocument/2006/relationships/image" Target="../media/image3.png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1.wa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3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.wav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4.wav"/><Relationship Id="rId7" Type="http://schemas.openxmlformats.org/officeDocument/2006/relationships/image" Target="../media/image3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4.wav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6.wav"/><Relationship Id="rId7" Type="http://schemas.openxmlformats.org/officeDocument/2006/relationships/image" Target="../media/image3.pn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6.wav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7.wav"/><Relationship Id="rId7" Type="http://schemas.openxmlformats.org/officeDocument/2006/relationships/image" Target="../media/image3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7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203756"/>
            <a:ext cx="9144000" cy="881062"/>
          </a:xfrm>
        </p:spPr>
        <p:txBody>
          <a:bodyPr/>
          <a:lstStyle/>
          <a:p>
            <a:r>
              <a:rPr lang="en-US" altLang="zh-CN" b="1" dirty="0"/>
              <a:t>Supplementary File 1</a:t>
            </a:r>
            <a:endParaRPr lang="zh-CN" altLang="en-US" b="1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333375" y="3429000"/>
            <a:ext cx="11525250" cy="1755949"/>
          </a:xfrm>
        </p:spPr>
        <p:txBody>
          <a:bodyPr/>
          <a:lstStyle/>
          <a:p>
            <a:r>
              <a:rPr lang="en-GB" altLang="zh-CN" sz="2300" b="1" dirty="0"/>
              <a:t>Title</a:t>
            </a:r>
            <a:r>
              <a:rPr lang="en-GB" altLang="zh-CN" sz="2300" dirty="0"/>
              <a:t>: On the Encoding of Natural Music in Computational Models and Human Brains</a:t>
            </a:r>
          </a:p>
          <a:p>
            <a:r>
              <a:rPr lang="en-GB" altLang="zh-CN" sz="2300" b="1" dirty="0"/>
              <a:t>Author</a:t>
            </a:r>
            <a:r>
              <a:rPr lang="en-GB" altLang="zh-CN" sz="2300" dirty="0"/>
              <a:t>: Seung-Goo Kim</a:t>
            </a:r>
          </a:p>
          <a:p>
            <a:r>
              <a:rPr lang="en-US" altLang="en-GB" sz="2300" b="1" dirty="0"/>
              <a:t>Journal</a:t>
            </a:r>
            <a:r>
              <a:rPr lang="en-US" altLang="en-GB" sz="2300" dirty="0"/>
              <a:t>: Frontiers in Neuroscience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11C476-F275-CED9-2461-4C2CF2DAFD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80" y="0"/>
            <a:ext cx="10717040" cy="6858000"/>
          </a:xfrm>
          <a:prstGeom prst="rect">
            <a:avLst/>
          </a:prstGeom>
        </p:spPr>
      </p:pic>
      <p:pic>
        <p:nvPicPr>
          <p:cNvPr id="3" name="hiphop.00087" descr="hiphop.0008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643419" y="552654"/>
            <a:ext cx="812800" cy="812800"/>
          </a:xfrm>
          <a:prstGeom prst="rect">
            <a:avLst/>
          </a:prstGeom>
        </p:spPr>
      </p:pic>
      <p:pic>
        <p:nvPicPr>
          <p:cNvPr id="4" name="classical.00042" descr="classical.0004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213770" y="552654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3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4AD457-5968-87D1-10D5-1C068F29F5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80" y="0"/>
            <a:ext cx="10717040" cy="6858000"/>
          </a:xfrm>
          <a:prstGeom prst="rect">
            <a:avLst/>
          </a:prstGeom>
        </p:spPr>
      </p:pic>
      <p:pic>
        <p:nvPicPr>
          <p:cNvPr id="3" name="country.00069" descr="country.0006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539596" y="491434"/>
            <a:ext cx="812800" cy="812800"/>
          </a:xfrm>
          <a:prstGeom prst="rect">
            <a:avLst/>
          </a:prstGeom>
        </p:spPr>
      </p:pic>
      <p:pic>
        <p:nvPicPr>
          <p:cNvPr id="2" name="disco.00097" descr="disco.00097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598306" y="491434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Music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GTZAN Musical Genre Dataset </a:t>
            </a:r>
            <a:r>
              <a:rPr lang="en-US" sz="2000" dirty="0">
                <a:sym typeface="+mn-ea"/>
              </a:rPr>
              <a:t>(</a:t>
            </a:r>
            <a:r>
              <a:rPr lang="en-US" sz="2000" dirty="0" err="1">
                <a:sym typeface="+mn-ea"/>
              </a:rPr>
              <a:t>Tzanetakis</a:t>
            </a:r>
            <a:r>
              <a:rPr lang="en-US" sz="2000" dirty="0">
                <a:sym typeface="+mn-ea"/>
              </a:rPr>
              <a:t> &amp; Cook, 2002, “Musical Genre Classification of Audio Signals”, IEEE Trans SAP, doi:10.1109/TSA.2002.800560)</a:t>
            </a:r>
          </a:p>
          <a:p>
            <a:r>
              <a:rPr lang="en-US" dirty="0">
                <a:sym typeface="+mn-ea"/>
              </a:rPr>
              <a:t>Downloadable from:</a:t>
            </a:r>
            <a:endParaRPr lang="en-US" dirty="0"/>
          </a:p>
          <a:p>
            <a:pPr lvl="1"/>
            <a:r>
              <a:rPr lang="en-US" sz="2400" dirty="0"/>
              <a:t>http://</a:t>
            </a:r>
            <a:r>
              <a:rPr lang="en-US" sz="2400" dirty="0" err="1"/>
              <a:t>marsyas.info</a:t>
            </a:r>
            <a:r>
              <a:rPr lang="en-US" sz="2400" dirty="0"/>
              <a:t>/downloads/</a:t>
            </a:r>
            <a:r>
              <a:rPr lang="en-US" sz="2400" dirty="0" err="1"/>
              <a:t>datasets.html</a:t>
            </a:r>
            <a:endParaRPr lang="en-US" sz="2400" dirty="0"/>
          </a:p>
          <a:p>
            <a:pPr lvl="1"/>
            <a:r>
              <a:rPr lang="en-US" sz="2400" dirty="0"/>
              <a:t>https://</a:t>
            </a:r>
            <a:r>
              <a:rPr lang="en-US" sz="2400" dirty="0" err="1"/>
              <a:t>www.kaggle.com</a:t>
            </a:r>
            <a:r>
              <a:rPr lang="en-US" sz="2400" dirty="0"/>
              <a:t>/datasets/</a:t>
            </a:r>
            <a:r>
              <a:rPr lang="en-US" sz="2400" dirty="0" err="1"/>
              <a:t>andradaolteanu</a:t>
            </a:r>
            <a:r>
              <a:rPr lang="en-US" sz="2400" dirty="0"/>
              <a:t>/</a:t>
            </a:r>
            <a:r>
              <a:rPr lang="en-US" sz="2400" dirty="0" err="1"/>
              <a:t>gtzan</a:t>
            </a:r>
            <a:r>
              <a:rPr lang="en-US" sz="2400" dirty="0"/>
              <a:t>-dataset-music-genre-classification</a:t>
            </a:r>
          </a:p>
          <a:p>
            <a:r>
              <a:rPr lang="en-US" dirty="0"/>
              <a:t>100 audio clips (30-s) for each of 10 musical genres (22,050 Hz, 16 bit/s, uncompressed)</a:t>
            </a:r>
          </a:p>
          <a:p>
            <a:r>
              <a:rPr lang="en-US" dirty="0"/>
              <a:t>Corrupted/distorted audio files were excluded following Sturm (2013) arXiv:1306.1461</a:t>
            </a:r>
            <a:r>
              <a:rPr lang="en-US" i="1" dirty="0"/>
              <a:t>, </a:t>
            </a:r>
            <a:r>
              <a:rPr lang="en-US" dirty="0"/>
              <a:t>leaving </a:t>
            </a:r>
            <a:r>
              <a:rPr lang="en-US" i="1" dirty="0"/>
              <a:t>n</a:t>
            </a:r>
            <a:r>
              <a:rPr lang="en-US" dirty="0"/>
              <a:t> = 985/1000.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&amp; software versions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Arch: Intel(R) Xeon(R) CPU E5-2698 v3 @ 2.30GHz</a:t>
            </a:r>
          </a:p>
          <a:p>
            <a:r>
              <a:rPr lang="en-US" dirty="0">
                <a:sym typeface="+mn-ea"/>
              </a:rPr>
              <a:t>Ubuntu: </a:t>
            </a:r>
            <a:r>
              <a:rPr lang="en-US" dirty="0"/>
              <a:t>Linux kernel v3.10.0-1160.62.1.el7.x86_64</a:t>
            </a:r>
          </a:p>
          <a:p>
            <a:r>
              <a:rPr lang="en-US" dirty="0"/>
              <a:t>MATLAB: 9.9.0.1538559 (R2020b) Update 3</a:t>
            </a:r>
          </a:p>
          <a:p>
            <a:r>
              <a:rPr lang="en-US" dirty="0" err="1"/>
              <a:t>MIRtoolbox</a:t>
            </a:r>
            <a:r>
              <a:rPr lang="en-US" dirty="0"/>
              <a:t>: v1.7 (2017-06-03)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+mj-ea"/>
                <a:cs typeface="DejaVu Sans" panose="020B0603030804020204" charset="0"/>
              </a:rPr>
              <a:t>MATLAB command &amp;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Minor changes (lines 55-62):</a:t>
            </a:r>
          </a:p>
          <a:p>
            <a:endParaRPr lang="en-US" dirty="0"/>
          </a:p>
          <a:p>
            <a:endParaRPr lang="en-US" dirty="0"/>
          </a:p>
          <a:p>
            <a:endParaRPr lang="en-US" dirty="0">
              <a:cs typeface="DejaVu Sans Mono" panose="020B0609030804020204" charset="0"/>
            </a:endParaRPr>
          </a:p>
          <a:p>
            <a:r>
              <a:rPr lang="en-US" dirty="0">
                <a:cs typeface="DejaVu Sans Mono" panose="020B0609030804020204" charset="0"/>
              </a:rPr>
              <a:t>Computation time: ~10 s/clip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EC539E-5881-6F40-9E54-DB774FD2C8BE}"/>
              </a:ext>
            </a:extLst>
          </p:cNvPr>
          <p:cNvSpPr txBox="1"/>
          <p:nvPr/>
        </p:nvSpPr>
        <p:spPr>
          <a:xfrm>
            <a:off x="978108" y="2884972"/>
            <a:ext cx="9889761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457200" lvl="1" indent="0">
              <a:buNone/>
            </a:pPr>
            <a:r>
              <a:rPr lang="en-US" sz="1800" dirty="0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[</a:t>
            </a:r>
            <a:r>
              <a:rPr lang="en-US" sz="1800" dirty="0" err="1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r.rhythm.tempo</a:t>
            </a:r>
            <a:r>
              <a:rPr lang="en-US" sz="1800" dirty="0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, </a:t>
            </a:r>
            <a:r>
              <a:rPr lang="en-US" sz="1800" dirty="0" err="1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tmp</a:t>
            </a:r>
            <a:r>
              <a:rPr lang="en-US" sz="1800" dirty="0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] = </a:t>
            </a:r>
            <a:r>
              <a:rPr lang="en-US" sz="1800" dirty="0" err="1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mirtempo</a:t>
            </a:r>
            <a:r>
              <a:rPr lang="en-US" sz="1800" dirty="0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(</a:t>
            </a:r>
            <a:r>
              <a:rPr lang="en-US" sz="1800" dirty="0" err="1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r.rhythm.tmp.onsets,'Frame</a:t>
            </a:r>
            <a:r>
              <a:rPr lang="en-US" sz="1800" dirty="0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');</a:t>
            </a:r>
          </a:p>
          <a:p>
            <a:pPr marL="457200" lvl="1" indent="0">
              <a:buNone/>
            </a:pPr>
            <a:r>
              <a:rPr lang="en-US" sz="1800" dirty="0" err="1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r.rhythm.pulseclarity</a:t>
            </a:r>
            <a:r>
              <a:rPr lang="en-US" sz="1800" dirty="0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 = </a:t>
            </a:r>
            <a:r>
              <a:rPr lang="en-US" sz="1800" dirty="0" err="1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mirpulseclarity</a:t>
            </a:r>
            <a:r>
              <a:rPr lang="en-US" sz="1800" dirty="0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(</a:t>
            </a:r>
            <a:r>
              <a:rPr lang="en-US" sz="1800" dirty="0" err="1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tmp</a:t>
            </a:r>
            <a:r>
              <a:rPr lang="en-US" sz="1800" dirty="0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</a:rPr>
              <a:t>,'Frame');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% attacks = </a:t>
            </a:r>
            <a:r>
              <a:rPr lang="en-US" sz="1800" dirty="0" err="1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mironsets</a:t>
            </a:r>
            <a:r>
              <a:rPr lang="en-US" sz="1800" dirty="0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(</a:t>
            </a:r>
            <a:r>
              <a:rPr lang="en-US" sz="1800" dirty="0" err="1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r.rhythm.tmp.onsets,'Attacks</a:t>
            </a:r>
            <a:r>
              <a:rPr lang="en-US" sz="1800" dirty="0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');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% </a:t>
            </a:r>
            <a:r>
              <a:rPr lang="en-US" sz="1800" dirty="0" err="1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r.rhythm.attack.time</a:t>
            </a:r>
            <a:r>
              <a:rPr lang="en-US" sz="1800" dirty="0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 = </a:t>
            </a:r>
            <a:r>
              <a:rPr lang="en-US" sz="1800" dirty="0" err="1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mirattacktime</a:t>
            </a:r>
            <a:r>
              <a:rPr lang="en-US" sz="1800" dirty="0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(attacks);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% </a:t>
            </a:r>
            <a:r>
              <a:rPr lang="en-US" sz="1800" dirty="0" err="1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r.rhythm.attack.slope</a:t>
            </a:r>
            <a:r>
              <a:rPr lang="en-US" sz="1800" dirty="0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 = </a:t>
            </a:r>
            <a:r>
              <a:rPr lang="en-US" sz="1800" dirty="0" err="1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mirattackslope</a:t>
            </a:r>
            <a:r>
              <a:rPr lang="en-US" sz="1800" dirty="0">
                <a:solidFill>
                  <a:srgbClr val="00B050"/>
                </a:solidFill>
                <a:latin typeface="DejaVu Sans Mono" panose="020B0609030804020204" charset="0"/>
                <a:cs typeface="DejaVu Sans Mono" panose="020B0609030804020204" charset="0"/>
              </a:rPr>
              <a:t>(attacks);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EB4F49-4386-F748-809C-A07E8AB3675A}"/>
              </a:ext>
            </a:extLst>
          </p:cNvPr>
          <p:cNvSpPr txBox="1"/>
          <p:nvPr/>
        </p:nvSpPr>
        <p:spPr>
          <a:xfrm>
            <a:off x="978108" y="1551482"/>
            <a:ext cx="6720591" cy="58477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  <a:sym typeface="+mn-ea"/>
              </a:rPr>
              <a:t>&gt;&gt; </a:t>
            </a:r>
            <a:r>
              <a:rPr lang="en-US" sz="3200" dirty="0" err="1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  <a:sym typeface="+mn-ea"/>
              </a:rPr>
              <a:t>mirfeature</a:t>
            </a:r>
            <a:r>
              <a:rPr lang="en-US" sz="3200" dirty="0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  <a:sym typeface="+mn-ea"/>
              </a:rPr>
              <a:t>(‘</a:t>
            </a:r>
            <a:r>
              <a:rPr lang="en-US" sz="3200" dirty="0" err="1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  <a:sym typeface="+mn-ea"/>
              </a:rPr>
              <a:t>input.wav</a:t>
            </a:r>
            <a:r>
              <a:rPr lang="en-US" sz="3200" dirty="0">
                <a:solidFill>
                  <a:srgbClr val="8EFA00"/>
                </a:solidFill>
                <a:latin typeface="DejaVu Sans Mono" panose="020B0609030804020204" charset="0"/>
                <a:cs typeface="DejaVu Sans Mono" panose="020B0609030804020204" charset="0"/>
                <a:sym typeface="+mn-ea"/>
              </a:rPr>
              <a:t>’)</a:t>
            </a:r>
            <a:endParaRPr lang="en-US" sz="3200" dirty="0">
              <a:solidFill>
                <a:srgbClr val="8EFA00"/>
              </a:solidFill>
              <a:latin typeface="DejaVu Sans Mono" panose="020B0609030804020204" charset="0"/>
              <a:cs typeface="DejaVu Sans Mono" panose="020B060903080402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0EBE26F-25F6-3500-1A61-202E36133F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467" y="180730"/>
            <a:ext cx="6455159" cy="6496539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C05333-8792-6FA4-00BB-23C6E22AF37E}"/>
              </a:ext>
            </a:extLst>
          </p:cNvPr>
          <p:cNvSpPr txBox="1">
            <a:spLocks/>
          </p:cNvSpPr>
          <p:nvPr/>
        </p:nvSpPr>
        <p:spPr>
          <a:xfrm>
            <a:off x="168755" y="470647"/>
            <a:ext cx="5035258" cy="598394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Six features (RMS, zero-crossing, spectral flux, spectral centroid, key clarity, pulse clarity) were averaged over the whole 30-s clips (</a:t>
            </a:r>
            <a:r>
              <a:rPr lang="en-DE" sz="2800" b="1" dirty="0"/>
              <a:t>Supplementary File 2</a:t>
            </a:r>
            <a:r>
              <a:rPr lang="en-DE" sz="2800" dirty="0"/>
              <a:t> [.XLSX]).</a:t>
            </a:r>
            <a:endParaRPr lang="en-US" sz="2800" dirty="0"/>
          </a:p>
          <a:p>
            <a:r>
              <a:rPr lang="en-US" sz="2800" dirty="0"/>
              <a:t>Projected onto a 2-D plane using t-SNE (perplexity of 30) for visualization: 👉</a:t>
            </a:r>
          </a:p>
          <a:p>
            <a:r>
              <a:rPr lang="en-US" sz="2800" dirty="0"/>
              <a:t>Histograms grouped by genres for each feature are presented in the following slides: 👇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F23D5B7-195E-6654-CAD8-04E6D2F2B5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80" y="0"/>
            <a:ext cx="10717040" cy="6858000"/>
          </a:xfrm>
          <a:prstGeom prst="rect">
            <a:avLst/>
          </a:prstGeom>
        </p:spPr>
      </p:pic>
      <p:pic>
        <p:nvPicPr>
          <p:cNvPr id="2" name="classical.00039" descr="classical.0003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57551" y="613347"/>
            <a:ext cx="812800" cy="812800"/>
          </a:xfrm>
          <a:prstGeom prst="rect">
            <a:avLst/>
          </a:prstGeom>
        </p:spPr>
      </p:pic>
      <p:pic>
        <p:nvPicPr>
          <p:cNvPr id="3" name="metal.00011" descr="metal.0001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73870" y="613347"/>
            <a:ext cx="812800" cy="812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9764BD-415F-DC4B-95E7-99FA4A2385F9}"/>
              </a:ext>
            </a:extLst>
          </p:cNvPr>
          <p:cNvSpPr txBox="1"/>
          <p:nvPr/>
        </p:nvSpPr>
        <p:spPr>
          <a:xfrm>
            <a:off x="2605330" y="1426147"/>
            <a:ext cx="1813317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👆</a:t>
            </a:r>
            <a:r>
              <a:rPr lang="en-DE" dirty="0">
                <a:solidFill>
                  <a:schemeClr val="bg1"/>
                </a:solidFill>
              </a:rPr>
              <a:t> Click to play!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2A32D2-DC17-70FA-52D0-E0BCBC4123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70" y="0"/>
            <a:ext cx="10594659" cy="6858000"/>
          </a:xfrm>
          <a:prstGeom prst="rect">
            <a:avLst/>
          </a:prstGeom>
        </p:spPr>
      </p:pic>
      <p:pic>
        <p:nvPicPr>
          <p:cNvPr id="3" name="blues.00093" descr="blues.0009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146131" y="550152"/>
            <a:ext cx="812800" cy="812800"/>
          </a:xfrm>
          <a:prstGeom prst="rect">
            <a:avLst/>
          </a:prstGeom>
        </p:spPr>
      </p:pic>
      <p:pic>
        <p:nvPicPr>
          <p:cNvPr id="4" name="reggae.00051" descr="reggae.0005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194947" y="550152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B2647C-FD57-A6AD-8B57-DCB36BBE9F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80" y="0"/>
            <a:ext cx="10717040" cy="6858000"/>
          </a:xfrm>
          <a:prstGeom prst="rect">
            <a:avLst/>
          </a:prstGeom>
        </p:spPr>
      </p:pic>
      <p:pic>
        <p:nvPicPr>
          <p:cNvPr id="3" name="jazz.00026" descr="jazz.0002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181309" y="648841"/>
            <a:ext cx="812800" cy="812800"/>
          </a:xfrm>
          <a:prstGeom prst="rect">
            <a:avLst/>
          </a:prstGeom>
        </p:spPr>
      </p:pic>
      <p:pic>
        <p:nvPicPr>
          <p:cNvPr id="2" name="hiphop.00096" descr="hiphop.0009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85091" y="648841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23FE4-7009-8F3D-098D-BB118B738F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80" y="0"/>
            <a:ext cx="10717040" cy="6858000"/>
          </a:xfrm>
          <a:prstGeom prst="rect">
            <a:avLst/>
          </a:prstGeom>
        </p:spPr>
      </p:pic>
      <p:pic>
        <p:nvPicPr>
          <p:cNvPr id="3" name="blues.00093" descr="blues.0009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508907" y="523357"/>
            <a:ext cx="812800" cy="812800"/>
          </a:xfrm>
          <a:prstGeom prst="rect">
            <a:avLst/>
          </a:prstGeom>
        </p:spPr>
      </p:pic>
      <p:pic>
        <p:nvPicPr>
          <p:cNvPr id="5" name="jazz.00086" descr="jazz.0008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55995" y="523357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341</Words>
  <Application>Microsoft Macintosh PowerPoint</Application>
  <PresentationFormat>Widescreen</PresentationFormat>
  <Paragraphs>33</Paragraphs>
  <Slides>11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DejaVu Sans Mono</vt:lpstr>
      <vt:lpstr>宋体</vt:lpstr>
      <vt:lpstr>Arial</vt:lpstr>
      <vt:lpstr>Calibri</vt:lpstr>
      <vt:lpstr>Default Design</vt:lpstr>
      <vt:lpstr>Supplementary File 1</vt:lpstr>
      <vt:lpstr>Music Dataset</vt:lpstr>
      <vt:lpstr>Environment &amp; software versions</vt:lpstr>
      <vt:lpstr>MATLAB command &amp; notes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Seung-Goo Kim</cp:lastModifiedBy>
  <cp:revision>112</cp:revision>
  <dcterms:created xsi:type="dcterms:W3CDTF">2022-07-23T14:29:13Z</dcterms:created>
  <dcterms:modified xsi:type="dcterms:W3CDTF">2022-08-14T10:10:51Z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1033-11.1.0.10920</vt:lpwstr>
  </property>
</Properties>
</file>